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Montserrat"/>
      <p:regular r:id="rId32"/>
      <p:bold r:id="rId33"/>
      <p:italic r:id="rId34"/>
      <p:boldItalic r:id="rId35"/>
    </p:embeddedFont>
    <p:embeddedFont>
      <p:font typeface="La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Montserrat-bold.fntdata"/><Relationship Id="rId10" Type="http://schemas.openxmlformats.org/officeDocument/2006/relationships/slide" Target="slides/slide5.xml"/><Relationship Id="rId32" Type="http://schemas.openxmlformats.org/officeDocument/2006/relationships/font" Target="fonts/Montserrat-regular.fntdata"/><Relationship Id="rId13" Type="http://schemas.openxmlformats.org/officeDocument/2006/relationships/slide" Target="slides/slide8.xml"/><Relationship Id="rId35" Type="http://schemas.openxmlformats.org/officeDocument/2006/relationships/font" Target="fonts/Montserrat-boldItalic.fntdata"/><Relationship Id="rId12" Type="http://schemas.openxmlformats.org/officeDocument/2006/relationships/slide" Target="slides/slide7.xml"/><Relationship Id="rId34" Type="http://schemas.openxmlformats.org/officeDocument/2006/relationships/font" Target="fonts/Montserrat-italic.fntdata"/><Relationship Id="rId15" Type="http://schemas.openxmlformats.org/officeDocument/2006/relationships/slide" Target="slides/slide10.xml"/><Relationship Id="rId37" Type="http://schemas.openxmlformats.org/officeDocument/2006/relationships/font" Target="fonts/Lato-bold.fntdata"/><Relationship Id="rId14" Type="http://schemas.openxmlformats.org/officeDocument/2006/relationships/slide" Target="slides/slide9.xml"/><Relationship Id="rId36" Type="http://schemas.openxmlformats.org/officeDocument/2006/relationships/font" Target="fonts/Lato-regular.fntdata"/><Relationship Id="rId17" Type="http://schemas.openxmlformats.org/officeDocument/2006/relationships/slide" Target="slides/slide12.xml"/><Relationship Id="rId39" Type="http://schemas.openxmlformats.org/officeDocument/2006/relationships/font" Target="fonts/Lato-boldItalic.fntdata"/><Relationship Id="rId16" Type="http://schemas.openxmlformats.org/officeDocument/2006/relationships/slide" Target="slides/slide11.xml"/><Relationship Id="rId38" Type="http://schemas.openxmlformats.org/officeDocument/2006/relationships/font" Target="fonts/Lato-italic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10bc097040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10bc097040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0bc0970401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0bc0970401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bc0970401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bc0970401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10bc0970401_0_4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10bc0970401_0_4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0bc0970401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0bc0970401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0bc0970401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0bc0970401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10bc0970401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10bc0970401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0bc0970401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0bc0970401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bc0970401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0bc0970401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reduction time 與平行加速之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bc0970401_0_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bc0970401_0_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reduction time 與平行加速之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0bc09704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0bc09704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0bc0970401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10bc0970401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reduction time 與平行加速之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10bc0970401_0_4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10bc0970401_0_4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reduction time 與平行加速之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0bc0970401_0_3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0bc0970401_0_3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10bc0970401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10bc0970401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10bc0970401_0_3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10bc0970401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10bc0970401_0_3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10bc0970401_0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10bc0970401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10bc0970401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10bc0970401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10bc0970401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10bc0970401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10bc0970401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0bc0970401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0bc0970401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10bc0970401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10bc0970401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10bc0970401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10bc0970401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10bc0970401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10bc0970401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0bc0970401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10bc0970401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Relationship Id="rId4" Type="http://schemas.openxmlformats.org/officeDocument/2006/relationships/image" Target="../media/image1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Relationship Id="rId9" Type="http://schemas.openxmlformats.org/officeDocument/2006/relationships/image" Target="../media/image23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3.png"/><Relationship Id="rId5" Type="http://schemas.openxmlformats.org/officeDocument/2006/relationships/image" Target="../media/image5.png"/><Relationship Id="rId6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097250" y="934000"/>
            <a:ext cx="57438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Color Quantization with Parallelized K-means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012350" y="2917350"/>
            <a:ext cx="3972900" cy="16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/>
              <a:t>Team 23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/>
              <a:t>107062228 </a:t>
            </a:r>
            <a:r>
              <a:rPr lang="zh-TW" sz="2100"/>
              <a:t>陳劭愷</a:t>
            </a:r>
            <a:endParaRPr sz="2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100"/>
              <a:t>107060002 曹立元</a:t>
            </a:r>
            <a:endParaRPr sz="21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2"/>
          <p:cNvSpPr txBox="1"/>
          <p:nvPr>
            <p:ph idx="1" type="body"/>
          </p:nvPr>
        </p:nvSpPr>
        <p:spPr>
          <a:xfrm>
            <a:off x="873400" y="1356800"/>
            <a:ext cx="76674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 u="sng"/>
              <a:t>Algorithm &amp; Analysis</a:t>
            </a:r>
            <a:endParaRPr sz="2200" u="sng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Decide the number of clusters (k clusters)</a:t>
            </a:r>
            <a:endParaRPr sz="2000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Randomly assign k centroids in feature space</a:t>
            </a:r>
            <a:endParaRPr sz="2000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Each data point is assigned to the cluster of its nearest centroid based on the Euclidean distance</a:t>
            </a:r>
            <a:endParaRPr sz="2000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For each cluster, update the centroid by taking the mean of data points assigned to this cluster</a:t>
            </a:r>
            <a:endParaRPr sz="2000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Repeat step 3 and 4 until it converges</a:t>
            </a:r>
            <a:endParaRPr sz="2000"/>
          </a:p>
        </p:txBody>
      </p:sp>
      <p:sp>
        <p:nvSpPr>
          <p:cNvPr id="201" name="Google Shape;201;p22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K-means</a:t>
            </a:r>
            <a:endParaRPr sz="3700"/>
          </a:p>
        </p:txBody>
      </p:sp>
      <p:sp>
        <p:nvSpPr>
          <p:cNvPr id="202" name="Google Shape;202;p22"/>
          <p:cNvSpPr/>
          <p:nvPr/>
        </p:nvSpPr>
        <p:spPr>
          <a:xfrm>
            <a:off x="1118975" y="2647750"/>
            <a:ext cx="7421700" cy="1964700"/>
          </a:xfrm>
          <a:prstGeom prst="rect">
            <a:avLst/>
          </a:prstGeom>
          <a:noFill/>
          <a:ln cap="flat" cmpd="sng" w="762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2"/>
          <p:cNvSpPr txBox="1"/>
          <p:nvPr/>
        </p:nvSpPr>
        <p:spPr>
          <a:xfrm>
            <a:off x="6699050" y="3821075"/>
            <a:ext cx="1446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3000">
                <a:solidFill>
                  <a:srgbClr val="FF0000"/>
                </a:solidFill>
                <a:latin typeface="Lato"/>
                <a:ea typeface="Lato"/>
                <a:cs typeface="Lato"/>
                <a:sym typeface="Lato"/>
              </a:rPr>
              <a:t>O(nkr)</a:t>
            </a:r>
            <a:endParaRPr b="1" sz="3000">
              <a:solidFill>
                <a:srgbClr val="FF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4" name="Google Shape;204;p22"/>
          <p:cNvSpPr txBox="1"/>
          <p:nvPr/>
        </p:nvSpPr>
        <p:spPr>
          <a:xfrm>
            <a:off x="4557075" y="560350"/>
            <a:ext cx="3888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Abundant data makes n large</a:t>
            </a:r>
            <a:endParaRPr b="1" sz="21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=&gt; parallelize n !!</a:t>
            </a:r>
            <a:endParaRPr b="1" sz="2100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Outline</a:t>
            </a:r>
            <a:endParaRPr sz="3700"/>
          </a:p>
        </p:txBody>
      </p:sp>
      <p:sp>
        <p:nvSpPr>
          <p:cNvPr id="210" name="Google Shape;210;p23"/>
          <p:cNvSpPr txBox="1"/>
          <p:nvPr>
            <p:ph idx="1" type="body"/>
          </p:nvPr>
        </p:nvSpPr>
        <p:spPr>
          <a:xfrm>
            <a:off x="1152600" y="1649575"/>
            <a:ext cx="732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Introduction</a:t>
            </a:r>
            <a:endParaRPr sz="2300">
              <a:solidFill>
                <a:srgbClr val="0C343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Problem Formulation</a:t>
            </a:r>
            <a:endParaRPr sz="2300">
              <a:solidFill>
                <a:srgbClr val="0C343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Experimental Results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Conclusion</a:t>
            </a:r>
            <a:endParaRPr sz="23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4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Experiment Results</a:t>
            </a:r>
            <a:endParaRPr sz="3700"/>
          </a:p>
        </p:txBody>
      </p:sp>
      <p:sp>
        <p:nvSpPr>
          <p:cNvPr id="216" name="Google Shape;216;p24"/>
          <p:cNvSpPr txBox="1"/>
          <p:nvPr>
            <p:ph idx="1" type="body"/>
          </p:nvPr>
        </p:nvSpPr>
        <p:spPr>
          <a:xfrm>
            <a:off x="1152600" y="1376725"/>
            <a:ext cx="7328700" cy="3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Statistic</a:t>
            </a:r>
            <a:r>
              <a:rPr lang="zh-TW" sz="2300"/>
              <a:t>al Results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Performance of sequential / OpenMP / CUDA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Speedup of multithreading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Issue of multithreading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CUDA Optimization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Profiling Results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Image compression of Color Quantization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Qualitative Results</a:t>
            </a:r>
            <a:endParaRPr sz="23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5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Experiment Results</a:t>
            </a:r>
            <a:endParaRPr sz="3700"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1152600" y="1376725"/>
            <a:ext cx="7328700" cy="3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Statistical Results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Performance of sequential / OpenMP / CUDA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Speedup of multithreading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Issue of multithreading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CUDA Optimization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Profiling Results</a:t>
            </a:r>
            <a:endParaRPr sz="2300"/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SzPts val="2300"/>
              <a:buChar char="○"/>
            </a:pPr>
            <a:r>
              <a:rPr lang="zh-TW" sz="2300"/>
              <a:t>Image compression of Color Quantization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Qualitative Results</a:t>
            </a:r>
            <a:endParaRPr sz="23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6"/>
          <p:cNvSpPr txBox="1"/>
          <p:nvPr>
            <p:ph idx="1" type="body"/>
          </p:nvPr>
        </p:nvSpPr>
        <p:spPr>
          <a:xfrm>
            <a:off x="914325" y="1356800"/>
            <a:ext cx="762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First test image (resolution = 692 x 1025, size = 1.38MB)</a:t>
            </a:r>
            <a:endParaRPr sz="2200"/>
          </a:p>
        </p:txBody>
      </p:sp>
      <p:sp>
        <p:nvSpPr>
          <p:cNvPr id="228" name="Google Shape;228;p26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Statistical</a:t>
            </a:r>
            <a:r>
              <a:rPr lang="zh-TW" sz="3700"/>
              <a:t> Result</a:t>
            </a:r>
            <a:endParaRPr sz="3700"/>
          </a:p>
        </p:txBody>
      </p:sp>
      <p:pic>
        <p:nvPicPr>
          <p:cNvPr id="229" name="Google Shape;22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6125" y="1940775"/>
            <a:ext cx="4091750" cy="273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6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72493" y="1940787"/>
            <a:ext cx="4708152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7"/>
          <p:cNvSpPr txBox="1"/>
          <p:nvPr>
            <p:ph idx="1" type="body"/>
          </p:nvPr>
        </p:nvSpPr>
        <p:spPr>
          <a:xfrm>
            <a:off x="559600" y="1329525"/>
            <a:ext cx="82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Second</a:t>
            </a:r>
            <a:r>
              <a:rPr lang="zh-TW" sz="2200"/>
              <a:t> test image (resolution = 4000x6000, size = 25.88MB)</a:t>
            </a:r>
            <a:endParaRPr sz="2200"/>
          </a:p>
        </p:txBody>
      </p:sp>
      <p:sp>
        <p:nvSpPr>
          <p:cNvPr id="236" name="Google Shape;236;p27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Statistical Result</a:t>
            </a:r>
            <a:endParaRPr sz="3700"/>
          </a:p>
        </p:txBody>
      </p:sp>
      <p:pic>
        <p:nvPicPr>
          <p:cNvPr id="237" name="Google Shape;23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5101" y="1870075"/>
            <a:ext cx="2073800" cy="311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7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7918" y="1969800"/>
            <a:ext cx="4708152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8"/>
          <p:cNvSpPr txBox="1"/>
          <p:nvPr>
            <p:ph idx="1" type="body"/>
          </p:nvPr>
        </p:nvSpPr>
        <p:spPr>
          <a:xfrm>
            <a:off x="559600" y="1329525"/>
            <a:ext cx="82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Third</a:t>
            </a:r>
            <a:r>
              <a:rPr lang="zh-TW" sz="2200"/>
              <a:t> test image (resolution = 3376x6000, size = 30.16MB)</a:t>
            </a:r>
            <a:endParaRPr sz="2200"/>
          </a:p>
        </p:txBody>
      </p:sp>
      <p:sp>
        <p:nvSpPr>
          <p:cNvPr id="244" name="Google Shape;244;p28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Statistical Result</a:t>
            </a:r>
            <a:endParaRPr sz="3700"/>
          </a:p>
        </p:txBody>
      </p:sp>
      <p:pic>
        <p:nvPicPr>
          <p:cNvPr id="245" name="Google Shape;24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9733" y="2027650"/>
            <a:ext cx="5164542" cy="291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17918" y="1973075"/>
            <a:ext cx="4708152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idx="1" type="body"/>
          </p:nvPr>
        </p:nvSpPr>
        <p:spPr>
          <a:xfrm>
            <a:off x="702150" y="1329525"/>
            <a:ext cx="8248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Speedup of multithreading (tested on the largest test image)</a:t>
            </a:r>
            <a:endParaRPr sz="2200"/>
          </a:p>
        </p:txBody>
      </p:sp>
      <p:sp>
        <p:nvSpPr>
          <p:cNvPr id="252" name="Google Shape;252;p29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Statistical Result</a:t>
            </a:r>
            <a:endParaRPr sz="3700"/>
          </a:p>
        </p:txBody>
      </p:sp>
      <p:pic>
        <p:nvPicPr>
          <p:cNvPr id="253" name="Google Shape;253;p29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94" y="1992870"/>
            <a:ext cx="4068900" cy="25159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" name="Google Shape;254;p29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53844" y="1964962"/>
            <a:ext cx="4159176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9" name="Google Shape;259;p30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3370" y="1938300"/>
            <a:ext cx="4801701" cy="2969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0"/>
          <p:cNvSpPr txBox="1"/>
          <p:nvPr>
            <p:ph idx="1" type="body"/>
          </p:nvPr>
        </p:nvSpPr>
        <p:spPr>
          <a:xfrm>
            <a:off x="702150" y="1329525"/>
            <a:ext cx="82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Issue</a:t>
            </a:r>
            <a:r>
              <a:rPr lang="zh-TW" sz="2200"/>
              <a:t> of multithreading</a:t>
            </a:r>
            <a:endParaRPr sz="2200"/>
          </a:p>
        </p:txBody>
      </p:sp>
      <p:sp>
        <p:nvSpPr>
          <p:cNvPr id="261" name="Google Shape;261;p30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Statistical Result</a:t>
            </a:r>
            <a:endParaRPr sz="3700"/>
          </a:p>
        </p:txBody>
      </p:sp>
      <p:sp>
        <p:nvSpPr>
          <p:cNvPr id="262" name="Google Shape;262;p30"/>
          <p:cNvSpPr/>
          <p:nvPr/>
        </p:nvSpPr>
        <p:spPr>
          <a:xfrm>
            <a:off x="2470800" y="2033800"/>
            <a:ext cx="2101200" cy="7194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Google Shape;263;p30"/>
          <p:cNvSpPr/>
          <p:nvPr/>
        </p:nvSpPr>
        <p:spPr>
          <a:xfrm>
            <a:off x="5705425" y="2571750"/>
            <a:ext cx="1007400" cy="949200"/>
          </a:xfrm>
          <a:prstGeom prst="flowChartConnector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1"/>
          <p:cNvSpPr txBox="1"/>
          <p:nvPr>
            <p:ph idx="1" type="body"/>
          </p:nvPr>
        </p:nvSpPr>
        <p:spPr>
          <a:xfrm>
            <a:off x="702150" y="1329525"/>
            <a:ext cx="82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CUDA Optimization (tested on the largest test image)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Add shared memory, optimize reduce function</a:t>
            </a:r>
            <a:endParaRPr sz="2200"/>
          </a:p>
        </p:txBody>
      </p:sp>
      <p:sp>
        <p:nvSpPr>
          <p:cNvPr id="269" name="Google Shape;269;p31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Statistical Result</a:t>
            </a:r>
            <a:endParaRPr sz="3700"/>
          </a:p>
        </p:txBody>
      </p:sp>
      <p:pic>
        <p:nvPicPr>
          <p:cNvPr id="270" name="Google Shape;270;p31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488" y="2245950"/>
            <a:ext cx="4467024" cy="2762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Outline</a:t>
            </a:r>
            <a:endParaRPr sz="3700"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152600" y="1649575"/>
            <a:ext cx="732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Introduction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Problem Formulation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Experimental Results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Conclusion</a:t>
            </a:r>
            <a:endParaRPr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2"/>
          <p:cNvSpPr txBox="1"/>
          <p:nvPr>
            <p:ph idx="1" type="body"/>
          </p:nvPr>
        </p:nvSpPr>
        <p:spPr>
          <a:xfrm>
            <a:off x="702150" y="1329525"/>
            <a:ext cx="82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Profiling Results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Achieved Occupancy: 0.876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SM Efficiency: 99.79%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Global Load Throughput: 5.6863 GB/s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Global Store Throughput: 36.251 GB/s</a:t>
            </a:r>
            <a:endParaRPr sz="2200"/>
          </a:p>
          <a:p>
            <a:pPr indent="-368300" lvl="1" marL="914400" rtl="0" algn="l">
              <a:spcBef>
                <a:spcPts val="0"/>
              </a:spcBef>
              <a:spcAft>
                <a:spcPts val="0"/>
              </a:spcAft>
              <a:buSzPts val="2200"/>
              <a:buChar char="○"/>
            </a:pPr>
            <a:r>
              <a:rPr lang="zh-TW" sz="2200"/>
              <a:t>Integer GOPS: 30.592</a:t>
            </a:r>
            <a:endParaRPr sz="2200"/>
          </a:p>
        </p:txBody>
      </p:sp>
      <p:sp>
        <p:nvSpPr>
          <p:cNvPr id="276" name="Google Shape;276;p32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Statistical Result</a:t>
            </a:r>
            <a:endParaRPr sz="3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33"/>
          <p:cNvSpPr txBox="1"/>
          <p:nvPr>
            <p:ph idx="1" type="body"/>
          </p:nvPr>
        </p:nvSpPr>
        <p:spPr>
          <a:xfrm>
            <a:off x="702150" y="1329525"/>
            <a:ext cx="8229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Image Compression by Color Quantization</a:t>
            </a:r>
            <a:endParaRPr sz="2200"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282" name="Google Shape;282;p33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Statistical Result</a:t>
            </a:r>
            <a:endParaRPr sz="3700"/>
          </a:p>
        </p:txBody>
      </p:sp>
      <p:pic>
        <p:nvPicPr>
          <p:cNvPr id="283" name="Google Shape;283;p33" title="圖表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276" y="2074750"/>
            <a:ext cx="4058349" cy="2509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33" title="圖表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4" y="2074743"/>
            <a:ext cx="4058349" cy="25094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4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Experiment Results</a:t>
            </a:r>
            <a:endParaRPr sz="3700"/>
          </a:p>
        </p:txBody>
      </p:sp>
      <p:sp>
        <p:nvSpPr>
          <p:cNvPr id="290" name="Google Shape;290;p34"/>
          <p:cNvSpPr txBox="1"/>
          <p:nvPr>
            <p:ph idx="1" type="body"/>
          </p:nvPr>
        </p:nvSpPr>
        <p:spPr>
          <a:xfrm>
            <a:off x="1152600" y="1376725"/>
            <a:ext cx="7328700" cy="345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Statistical Results</a:t>
            </a:r>
            <a:endParaRPr sz="2300">
              <a:solidFill>
                <a:srgbClr val="0C343D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○"/>
            </a:pPr>
            <a:r>
              <a:rPr lang="zh-TW" sz="2300">
                <a:solidFill>
                  <a:srgbClr val="0C343D"/>
                </a:solidFill>
              </a:rPr>
              <a:t>Performance of sequential / OpenMP / CUDA</a:t>
            </a:r>
            <a:endParaRPr sz="2300">
              <a:solidFill>
                <a:srgbClr val="0C343D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○"/>
            </a:pPr>
            <a:r>
              <a:rPr lang="zh-TW" sz="2300">
                <a:solidFill>
                  <a:srgbClr val="0C343D"/>
                </a:solidFill>
              </a:rPr>
              <a:t>Speedup of multithreading</a:t>
            </a:r>
            <a:endParaRPr sz="2300">
              <a:solidFill>
                <a:srgbClr val="0C343D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○"/>
            </a:pPr>
            <a:r>
              <a:rPr lang="zh-TW" sz="2300">
                <a:solidFill>
                  <a:srgbClr val="0C343D"/>
                </a:solidFill>
              </a:rPr>
              <a:t>Issue of multithreading</a:t>
            </a:r>
            <a:endParaRPr sz="2300">
              <a:solidFill>
                <a:srgbClr val="0C343D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○"/>
            </a:pPr>
            <a:r>
              <a:rPr lang="zh-TW" sz="2300">
                <a:solidFill>
                  <a:srgbClr val="0C343D"/>
                </a:solidFill>
              </a:rPr>
              <a:t>CUDA Optimization</a:t>
            </a:r>
            <a:endParaRPr sz="2300">
              <a:solidFill>
                <a:srgbClr val="0C343D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○"/>
            </a:pPr>
            <a:r>
              <a:rPr lang="zh-TW" sz="2300">
                <a:solidFill>
                  <a:srgbClr val="0C343D"/>
                </a:solidFill>
              </a:rPr>
              <a:t>Profiling Results</a:t>
            </a:r>
            <a:endParaRPr sz="2300">
              <a:solidFill>
                <a:srgbClr val="0C343D"/>
              </a:solidFill>
            </a:endParaRPr>
          </a:p>
          <a:p>
            <a:pPr indent="-374650" lvl="1" marL="9144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○"/>
            </a:pPr>
            <a:r>
              <a:rPr lang="zh-TW" sz="2300">
                <a:solidFill>
                  <a:srgbClr val="0C343D"/>
                </a:solidFill>
              </a:rPr>
              <a:t>Image compression of Color Quantization</a:t>
            </a:r>
            <a:endParaRPr sz="2300">
              <a:solidFill>
                <a:srgbClr val="0C343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Qualitative Results</a:t>
            </a:r>
            <a:endParaRPr sz="23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5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Qualitative</a:t>
            </a:r>
            <a:r>
              <a:rPr lang="zh-TW" sz="3700"/>
              <a:t> Result</a:t>
            </a:r>
            <a:endParaRPr sz="3700"/>
          </a:p>
        </p:txBody>
      </p:sp>
      <p:pic>
        <p:nvPicPr>
          <p:cNvPr id="296" name="Google Shape;29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425" y="1632525"/>
            <a:ext cx="3713849" cy="250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16445" y="1632524"/>
            <a:ext cx="3738054" cy="2506524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p35"/>
          <p:cNvSpPr txBox="1"/>
          <p:nvPr/>
        </p:nvSpPr>
        <p:spPr>
          <a:xfrm>
            <a:off x="1473600" y="4339525"/>
            <a:ext cx="21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Original Image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9" name="Google Shape;299;p35"/>
          <p:cNvSpPr txBox="1"/>
          <p:nvPr/>
        </p:nvSpPr>
        <p:spPr>
          <a:xfrm>
            <a:off x="5407725" y="4339525"/>
            <a:ext cx="21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 = 4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0" name="Google Shape;300;p35"/>
          <p:cNvSpPr txBox="1"/>
          <p:nvPr/>
        </p:nvSpPr>
        <p:spPr>
          <a:xfrm>
            <a:off x="5407725" y="4339525"/>
            <a:ext cx="21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 = 16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34559" y="1632525"/>
            <a:ext cx="3701830" cy="2506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34551" y="1629550"/>
            <a:ext cx="3701851" cy="2512452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35"/>
          <p:cNvSpPr txBox="1"/>
          <p:nvPr/>
        </p:nvSpPr>
        <p:spPr>
          <a:xfrm>
            <a:off x="5407725" y="4339525"/>
            <a:ext cx="21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 = 32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28550" y="1634913"/>
            <a:ext cx="3713851" cy="2501747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5"/>
          <p:cNvSpPr txBox="1"/>
          <p:nvPr/>
        </p:nvSpPr>
        <p:spPr>
          <a:xfrm>
            <a:off x="5407725" y="4339525"/>
            <a:ext cx="21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 = 64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6" name="Google Shape;30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34550" y="1635425"/>
            <a:ext cx="3701851" cy="250069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5"/>
          <p:cNvSpPr txBox="1"/>
          <p:nvPr/>
        </p:nvSpPr>
        <p:spPr>
          <a:xfrm>
            <a:off x="5407725" y="4339525"/>
            <a:ext cx="21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 = 256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08" name="Google Shape;308;p35"/>
          <p:cNvSpPr txBox="1"/>
          <p:nvPr/>
        </p:nvSpPr>
        <p:spPr>
          <a:xfrm>
            <a:off x="5407725" y="4339525"/>
            <a:ext cx="21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k = 2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p3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628550" y="1626737"/>
            <a:ext cx="3713849" cy="251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Outline</a:t>
            </a:r>
            <a:endParaRPr sz="3700"/>
          </a:p>
        </p:txBody>
      </p:sp>
      <p:sp>
        <p:nvSpPr>
          <p:cNvPr id="315" name="Google Shape;315;p36"/>
          <p:cNvSpPr txBox="1"/>
          <p:nvPr>
            <p:ph idx="1" type="body"/>
          </p:nvPr>
        </p:nvSpPr>
        <p:spPr>
          <a:xfrm>
            <a:off x="1152600" y="1649575"/>
            <a:ext cx="732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Introduction</a:t>
            </a:r>
            <a:endParaRPr sz="2300">
              <a:solidFill>
                <a:srgbClr val="0C343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Problem Formulation</a:t>
            </a:r>
            <a:endParaRPr sz="2300">
              <a:solidFill>
                <a:srgbClr val="0C343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Experimental Results</a:t>
            </a:r>
            <a:endParaRPr sz="2300">
              <a:solidFill>
                <a:srgbClr val="0C343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Conclusion</a:t>
            </a:r>
            <a:endParaRPr sz="23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 txBox="1"/>
          <p:nvPr>
            <p:ph idx="1" type="body"/>
          </p:nvPr>
        </p:nvSpPr>
        <p:spPr>
          <a:xfrm>
            <a:off x="900700" y="1479600"/>
            <a:ext cx="762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Successfully implement color quantization with parallelized k-means algorithm</a:t>
            </a:r>
            <a:br>
              <a:rPr lang="zh-TW" sz="2200"/>
            </a:br>
            <a:endParaRPr sz="1000"/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Implemented OpenMP / CUDA version </a:t>
            </a:r>
            <a:br>
              <a:rPr lang="zh-TW" sz="2200"/>
            </a:br>
            <a:endParaRPr sz="1000"/>
          </a:p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About 200x speedup with our largest testing data by CUDA optimization</a:t>
            </a:r>
            <a:endParaRPr sz="2200"/>
          </a:p>
        </p:txBody>
      </p:sp>
      <p:sp>
        <p:nvSpPr>
          <p:cNvPr id="321" name="Google Shape;321;p37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Conclusion</a:t>
            </a:r>
            <a:endParaRPr sz="37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8"/>
          <p:cNvSpPr txBox="1"/>
          <p:nvPr>
            <p:ph type="title"/>
          </p:nvPr>
        </p:nvSpPr>
        <p:spPr>
          <a:xfrm>
            <a:off x="1229300" y="22120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Thank You !!</a:t>
            </a:r>
            <a:endParaRPr sz="3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Outline</a:t>
            </a:r>
            <a:endParaRPr sz="3700"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152600" y="1649575"/>
            <a:ext cx="732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Introduction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Problem Formulation</a:t>
            </a:r>
            <a:endParaRPr sz="2300">
              <a:solidFill>
                <a:srgbClr val="0C343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Experimental Results</a:t>
            </a:r>
            <a:endParaRPr sz="2300">
              <a:solidFill>
                <a:srgbClr val="0C343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Conclusion</a:t>
            </a:r>
            <a:endParaRPr sz="23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idx="1" type="body"/>
          </p:nvPr>
        </p:nvSpPr>
        <p:spPr>
          <a:xfrm>
            <a:off x="1052550" y="15383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K-means Algorithm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Color Quantization</a:t>
            </a:r>
            <a:endParaRPr sz="2200"/>
          </a:p>
        </p:txBody>
      </p:sp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Introduction</a:t>
            </a:r>
            <a:endParaRPr sz="37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>
            <p:ph idx="1" type="body"/>
          </p:nvPr>
        </p:nvSpPr>
        <p:spPr>
          <a:xfrm>
            <a:off x="1003650" y="1253750"/>
            <a:ext cx="762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Clustering Algorithm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Widely used in Machine Learning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Market / image segmentation、recommandation engine</a:t>
            </a:r>
            <a:endParaRPr sz="2200"/>
          </a:p>
        </p:txBody>
      </p:sp>
      <p:sp>
        <p:nvSpPr>
          <p:cNvPr id="159" name="Google Shape;159;p17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K-means</a:t>
            </a:r>
            <a:endParaRPr sz="3700"/>
          </a:p>
        </p:txBody>
      </p:sp>
      <p:pic>
        <p:nvPicPr>
          <p:cNvPr id="160" name="Google Shape;16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5375" y="2704250"/>
            <a:ext cx="5137199" cy="1949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8"/>
          <p:cNvSpPr txBox="1"/>
          <p:nvPr>
            <p:ph idx="1" type="body"/>
          </p:nvPr>
        </p:nvSpPr>
        <p:spPr>
          <a:xfrm>
            <a:off x="873400" y="1356800"/>
            <a:ext cx="7667400" cy="340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83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 u="sng"/>
              <a:t>Algorithm &amp; Analysis</a:t>
            </a:r>
            <a:endParaRPr sz="2200" u="sng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Decide the number of clusters (k clusters)</a:t>
            </a:r>
            <a:endParaRPr sz="2000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Randomly assign k centroids in feature space</a:t>
            </a:r>
            <a:endParaRPr sz="2000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Each data point is assigned to the cluster of its nearest centroid based on the Euclidean distance</a:t>
            </a:r>
            <a:endParaRPr sz="2000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For each cluster, update the centroid by taking the mean of data points assigned to this cluster</a:t>
            </a:r>
            <a:endParaRPr sz="2000"/>
          </a:p>
          <a:p>
            <a:pPr indent="-355600" lvl="0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00"/>
              <a:buAutoNum type="arabicPeriod"/>
            </a:pPr>
            <a:r>
              <a:rPr lang="zh-TW" sz="2000"/>
              <a:t>Repeat step 3 and 4 until it converges</a:t>
            </a:r>
            <a:endParaRPr sz="2000"/>
          </a:p>
        </p:txBody>
      </p:sp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K-means</a:t>
            </a:r>
            <a:endParaRPr sz="37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19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K-means Visualization</a:t>
            </a:r>
            <a:endParaRPr sz="3700"/>
          </a:p>
        </p:txBody>
      </p:sp>
      <p:pic>
        <p:nvPicPr>
          <p:cNvPr id="172" name="Google Shape;17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433775"/>
            <a:ext cx="2530799" cy="14655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3" name="Google Shape;173;p19"/>
          <p:cNvCxnSpPr/>
          <p:nvPr/>
        </p:nvCxnSpPr>
        <p:spPr>
          <a:xfrm>
            <a:off x="4175075" y="2211175"/>
            <a:ext cx="73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4" name="Google Shape;17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8651" y="1400170"/>
            <a:ext cx="2530800" cy="153274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57277" y="3280000"/>
            <a:ext cx="2533534" cy="14655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6" name="Google Shape;176;p19"/>
          <p:cNvCxnSpPr/>
          <p:nvPr/>
        </p:nvCxnSpPr>
        <p:spPr>
          <a:xfrm flipH="1">
            <a:off x="4202375" y="4013063"/>
            <a:ext cx="709500" cy="126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77" name="Google Shape;17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326173" y="3296640"/>
            <a:ext cx="2530801" cy="1432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8" name="Google Shape;178;p19"/>
          <p:cNvCxnSpPr/>
          <p:nvPr/>
        </p:nvCxnSpPr>
        <p:spPr>
          <a:xfrm>
            <a:off x="8090675" y="2156600"/>
            <a:ext cx="463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19"/>
          <p:cNvCxnSpPr/>
          <p:nvPr/>
        </p:nvCxnSpPr>
        <p:spPr>
          <a:xfrm>
            <a:off x="8535275" y="2156600"/>
            <a:ext cx="13500" cy="1978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19"/>
          <p:cNvCxnSpPr/>
          <p:nvPr/>
        </p:nvCxnSpPr>
        <p:spPr>
          <a:xfrm rot="10800000">
            <a:off x="8063275" y="4135025"/>
            <a:ext cx="504900" cy="135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914325" y="1356800"/>
            <a:ext cx="76266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Famous Computer Vision algorithm</a:t>
            </a:r>
            <a:endParaRPr sz="2200"/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SzPts val="2200"/>
              <a:buChar char="●"/>
            </a:pPr>
            <a:r>
              <a:rPr lang="zh-TW" sz="2200"/>
              <a:t>Image Compression with little information loss</a:t>
            </a:r>
            <a:endParaRPr sz="2200"/>
          </a:p>
        </p:txBody>
      </p:sp>
      <p:sp>
        <p:nvSpPr>
          <p:cNvPr id="186" name="Google Shape;186;p20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Color Quantization</a:t>
            </a:r>
            <a:endParaRPr sz="3700"/>
          </a:p>
        </p:txBody>
      </p:sp>
      <p:pic>
        <p:nvPicPr>
          <p:cNvPr id="187" name="Google Shape;18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2137" y="2411312"/>
            <a:ext cx="4052024" cy="2391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0"/>
          <p:cNvSpPr txBox="1"/>
          <p:nvPr/>
        </p:nvSpPr>
        <p:spPr>
          <a:xfrm>
            <a:off x="286625" y="3360563"/>
            <a:ext cx="2155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Original Image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9" name="Google Shape;189;p20"/>
          <p:cNvSpPr txBox="1"/>
          <p:nvPr/>
        </p:nvSpPr>
        <p:spPr>
          <a:xfrm>
            <a:off x="6551775" y="3206663"/>
            <a:ext cx="2384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After color quantization (k=2)</a:t>
            </a:r>
            <a:endParaRPr sz="20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1"/>
          <p:cNvSpPr txBox="1"/>
          <p:nvPr>
            <p:ph type="title"/>
          </p:nvPr>
        </p:nvSpPr>
        <p:spPr>
          <a:xfrm>
            <a:off x="1297500" y="534350"/>
            <a:ext cx="7038900" cy="7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3700"/>
              <a:t>Outline</a:t>
            </a:r>
            <a:endParaRPr sz="3700"/>
          </a:p>
        </p:txBody>
      </p:sp>
      <p:sp>
        <p:nvSpPr>
          <p:cNvPr id="195" name="Google Shape;195;p21"/>
          <p:cNvSpPr txBox="1"/>
          <p:nvPr>
            <p:ph idx="1" type="body"/>
          </p:nvPr>
        </p:nvSpPr>
        <p:spPr>
          <a:xfrm>
            <a:off x="1152600" y="1649575"/>
            <a:ext cx="7328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Introduction</a:t>
            </a:r>
            <a:endParaRPr sz="2300">
              <a:solidFill>
                <a:srgbClr val="0C343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SzPts val="2300"/>
              <a:buChar char="●"/>
            </a:pPr>
            <a:r>
              <a:rPr lang="zh-TW" sz="2300"/>
              <a:t>Problem Formulation</a:t>
            </a:r>
            <a:endParaRPr sz="2300"/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Experimental Results</a:t>
            </a:r>
            <a:endParaRPr sz="2300">
              <a:solidFill>
                <a:srgbClr val="0C343D"/>
              </a:solidFill>
            </a:endParaRPr>
          </a:p>
          <a:p>
            <a:pPr indent="-374650" lvl="0" marL="457200" rtl="0" algn="l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300"/>
              <a:buChar char="●"/>
            </a:pPr>
            <a:r>
              <a:rPr lang="zh-TW" sz="2300">
                <a:solidFill>
                  <a:srgbClr val="0C343D"/>
                </a:solidFill>
              </a:rPr>
              <a:t>Conclusion</a:t>
            </a:r>
            <a:endParaRPr sz="2300">
              <a:solidFill>
                <a:srgbClr val="0C343D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